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0D66-FA13-4754-B40B-A505DF0B7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D3776-A34E-4C3B-9DE6-46A4E5D09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B6EA1-9B9D-4F0A-B53F-0DEA69B8A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E757E-D65F-41AE-B7F3-6D25C8C6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F9C6-75C4-49C5-AB6E-F930B380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A1C2-7EB7-4A26-887A-EE54E99D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EE9A3-41B9-4428-9FEB-1392A9A46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2C170-8E41-452F-9C25-623A948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2A883-E63E-404E-9DD0-3EE0923A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2D22-8713-4B56-AB66-23995116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8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83E5F-62A8-405C-8B5C-200884A1D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2CD55-2D6E-4DE3-8C7B-A576B2E46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8B92-A506-4705-81BF-B851D9AB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F9D25-9BFF-484E-9B2B-93FB422A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2CC08-B449-4109-A3CB-11E63B4C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73A3-15A7-4C53-B185-B23FC481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1BCA0-6680-4545-9000-B9F7D9FD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A9B5-E6F6-46EF-973C-FF95337F2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A5EB3-94D1-4180-80E8-FCCEFCE6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4E1D-7281-48F5-BBF0-55DF4987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223C-9228-4326-BADF-9194DBDB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9E7C7-D76A-4C8E-AA88-605057D90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F2A1C-E8E9-4998-9D41-CACF340C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448E6-F8F1-4570-895D-E86E7CEE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24ADF-09CF-42CC-86A6-D9F49352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3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DCC-1DBA-46D9-BDF0-1AA50065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E3AA-EE3E-4B34-98F3-04AE2AA12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79AAB-6F78-4B43-B0F2-1C015ECF2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6BBF3-EB8D-4A93-8213-30F67F70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C6B17-6E02-433F-977C-73B5D8DD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29CBA-F2A0-43EB-B6F8-77E86586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5450-F4E2-453B-B282-BF5ACF9B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80858-4574-4306-A023-F08E0E86D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44F72-D1CC-42B0-9C2F-8C935863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69E77-5A1B-4CD2-B9F3-0AEC361CD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7A8CD-0827-4A18-9A97-0E0B9B4C0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971F0-BD94-46A6-8DD7-E204E217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94118-BFF6-4F76-A00B-5E1078F5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5D021-3702-4AE8-BB2E-30BE70F6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8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5E4D-1828-4054-81BE-593610DD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7EBF-C883-4C60-92E5-37EE325F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11772-6034-4C3D-BA0E-126BE5C1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79E89-EA6A-493D-9105-4DB870C4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0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0D2C6-94F1-4B59-BF3B-F5501CBD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68AB5-E9C6-4B57-9B20-95CA0BA8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2081-174B-4305-B88D-E24887B8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4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E46C-0883-489B-9FA7-0C3443DF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CCA4-7D89-485F-A7AF-45AAF62A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93C39-CC53-46F0-BAB3-32C5164F8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2686D-94FA-4F26-B760-53C48632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973A3-183F-4EEC-A6BB-E10CF7F7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4D37-5460-405E-841C-4992C7DD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9A48-A538-412D-903C-F7F46D54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F3C8-0C53-47ED-828A-88693C8A7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52C99-DC20-43B6-8CE7-3E0D9FEEE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FA1A2-BCDA-458C-BD5B-3D53D33C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578A2-1C92-4C79-A865-BDFAE06D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E1E32-58C1-4DE8-9650-0460D9C1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BA9E3-292B-4222-9169-4A8829D0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EF40-E12C-4F46-BA97-4A149B14C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2B1D-F3F9-436C-8CA2-00548B3B48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138EB-0FB0-495A-914F-C2F36C991E83}" type="datetimeFigureOut">
              <a:rPr lang="en-US" smtClean="0"/>
              <a:t>13/Jun/2021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E6B8B-78DC-4A3B-BCF7-9913A06BA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AC4C4-D954-4189-BD2C-452C3F82B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CCA67-E173-4FEB-A041-69564645BD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4706019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D1DD14D7-8B15-4B15-BE3C-C3CA325D1726}"/>
              </a:ext>
            </a:extLst>
          </p:cNvPr>
          <p:cNvSpPr txBox="1"/>
          <p:nvPr userDrawn="1"/>
        </p:nvSpPr>
        <p:spPr>
          <a:xfrm>
            <a:off x="0" y="6595656"/>
            <a:ext cx="143701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2257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advClick="0" advTm="2000">
        <p14:reveal dir="r"/>
      </p:transition>
    </mc:Choice>
    <mc:Fallback>
      <p:transition spd="med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FCDD-BD27-40B6-8CC1-4DF33D5EA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989" y="2036190"/>
            <a:ext cx="4806794" cy="1324569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Agency FB" panose="020B0503020202020204" pitchFamily="34" charset="0"/>
              </a:rPr>
              <a:t>Exploratory Data Analysis on Used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4219B-4739-48E5-92A1-44EB17B84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762" y="3535622"/>
            <a:ext cx="2475855" cy="414210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Project by Samir Nagure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1799B7B-AEB8-461D-8FB9-0B534E2AB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51" y="530537"/>
            <a:ext cx="2639635" cy="1141642"/>
          </a:xfrm>
          <a:prstGeom prst="rect">
            <a:avLst/>
          </a:prstGeom>
        </p:spPr>
      </p:pic>
      <p:pic>
        <p:nvPicPr>
          <p:cNvPr id="6" name="Picture 5" descr="A picture containing car&#10;&#10;Description automatically generated">
            <a:extLst>
              <a:ext uri="{FF2B5EF4-FFF2-40B4-BE49-F238E27FC236}">
                <a16:creationId xmlns:a16="http://schemas.microsoft.com/office/drawing/2014/main" id="{BB235F78-2E51-4DC6-AFC1-A638016F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78" y="2117280"/>
            <a:ext cx="5690022" cy="42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advTm="9537">
        <p14:reveal dir="r"/>
      </p:transition>
    </mc:Choice>
    <mc:Fallback>
      <p:transition spd="med" advTm="953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Q3. Bar chart &amp; Pie Chart of car body segment in terms of %age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731360"/>
            <a:ext cx="5240421" cy="3991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gency FB" panose="020B0503020202020204" pitchFamily="34" charset="0"/>
              </a:rPr>
              <a:t>BAR Chart of Car Body Segment in terms of %age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5C769-208D-482C-9A2A-1D65769F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334671"/>
            <a:ext cx="5527249" cy="36089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5CF7A-E726-4710-8CA9-E496D13A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228" y="2277726"/>
            <a:ext cx="4379635" cy="3665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F238E7-DC2E-4D76-8644-5E59BECDE568}"/>
              </a:ext>
            </a:extLst>
          </p:cNvPr>
          <p:cNvSpPr txBox="1">
            <a:spLocks/>
          </p:cNvSpPr>
          <p:nvPr/>
        </p:nvSpPr>
        <p:spPr>
          <a:xfrm>
            <a:off x="6250753" y="1761211"/>
            <a:ext cx="5240421" cy="39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gency FB" panose="020B0503020202020204" pitchFamily="34" charset="0"/>
              </a:rPr>
              <a:t>PIE Chart of Car Body Segment in terms of %age</a:t>
            </a:r>
          </a:p>
        </p:txBody>
      </p:sp>
      <p:pic>
        <p:nvPicPr>
          <p:cNvPr id="10" name="Picture 9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7F57DEEA-EA77-4BDE-81D9-9808F387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9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542">
        <p14:reveal dir="r"/>
      </p:transition>
    </mc:Choice>
    <mc:Fallback>
      <p:transition spd="med" advTm="1654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Q4. Which Engine Type segment of cars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Petrol cars are sold the most as compare to Diesel, Gas &amp; Other </a:t>
            </a:r>
            <a:r>
              <a:rPr lang="en-US" sz="2000" dirty="0" err="1">
                <a:latin typeface="Agency FB" panose="020B0503020202020204" pitchFamily="34" charset="0"/>
              </a:rPr>
              <a:t>Eng</a:t>
            </a:r>
            <a:r>
              <a:rPr lang="en-US" sz="2000" dirty="0">
                <a:latin typeface="Agency FB" panose="020B0503020202020204" pitchFamily="34" charset="0"/>
              </a:rPr>
              <a:t> Type.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18B99-B8B2-4D12-998E-0AA783E4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3" y="2334671"/>
            <a:ext cx="10938235" cy="35136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36362716-D070-4217-9126-91063A085A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9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565">
        <p14:reveal dir="r"/>
      </p:transition>
    </mc:Choice>
    <mc:Fallback>
      <p:transition spd="med" advTm="1656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46272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Q5. Which Price segment of cars sold the most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0-20000 Price group has most sold cars segment.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E9E42-38F0-4453-9564-5AF77D7C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1" y="2015929"/>
            <a:ext cx="9643622" cy="41199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C1AC8144-6F85-478F-B245-DAAC5F3322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380">
        <p14:reveal dir="r"/>
      </p:transition>
    </mc:Choice>
    <mc:Fallback>
      <p:transition spd="med" advTm="1638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Q6. Distribution of vehicles based on year of registration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Most of the cars have registered in the year 2008 (viz. 1142 Cars) followed by 2007, 2012, 2011 &amp; 2013…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ED929-1848-4C95-9621-6AE4C81A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2" y="1960775"/>
            <a:ext cx="8034917" cy="41093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D01051EA-A4BB-4C41-81E8-B3794D92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565">
        <p14:reveal dir="r"/>
      </p:transition>
    </mc:Choice>
    <mc:Fallback>
      <p:transition spd="med" advTm="1656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46271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Q7. Which engine volume (</a:t>
            </a:r>
            <a:r>
              <a:rPr lang="en-US" sz="5000" b="1" dirty="0" err="1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engV</a:t>
            </a: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) cars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1.51-2.00 category has the most cars sold viz. 39% out of all categories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29D20-4805-4DF0-A4CF-4F249A65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3" y="1985879"/>
            <a:ext cx="8161847" cy="40271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2488466F-04DA-40FB-A8F4-C61572342E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380">
        <p14:reveal dir="r"/>
      </p:transition>
    </mc:Choice>
    <mc:Fallback>
      <p:transition spd="med" advTm="1638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Q8. Top 10 highest price selling car and their model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Bentley, Land Rover &amp; Mercedes-Benz are the highest price selling cars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10CDB-F309-46CF-8880-3324642F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070464"/>
            <a:ext cx="10868025" cy="4114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780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1488">
        <p14:reveal dir="r"/>
      </p:transition>
    </mc:Choice>
    <mc:Fallback>
      <p:transition spd="med" advTm="21488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Q9. Top 10 lowest price selling car and their model details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6C89A-E890-48B0-84AC-31D9037A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22852"/>
            <a:ext cx="10696575" cy="4010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495C29-F364-4FC9-9F3E-FF20A222072B}"/>
              </a:ext>
            </a:extLst>
          </p:cNvPr>
          <p:cNvSpPr txBox="1">
            <a:spLocks/>
          </p:cNvSpPr>
          <p:nvPr/>
        </p:nvSpPr>
        <p:spPr>
          <a:xfrm>
            <a:off x="735291" y="346271"/>
            <a:ext cx="10618509" cy="803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Q9. Top 10 lowest price selling car and their model details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Picture 7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C97E108E-A550-4789-9387-B154AF97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B5AA64-F27D-4165-82AB-3B76320C1E23}"/>
              </a:ext>
            </a:extLst>
          </p:cNvPr>
          <p:cNvSpPr txBox="1">
            <a:spLocks/>
          </p:cNvSpPr>
          <p:nvPr/>
        </p:nvSpPr>
        <p:spPr>
          <a:xfrm>
            <a:off x="734503" y="1552247"/>
            <a:ext cx="10618508" cy="39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Agency FB" panose="020B0503020202020204" pitchFamily="34" charset="0"/>
              </a:rPr>
              <a:t>GAZ, </a:t>
            </a:r>
            <a:r>
              <a:rPr lang="en-US" sz="2000" dirty="0" err="1">
                <a:latin typeface="Agency FB" panose="020B0503020202020204" pitchFamily="34" charset="0"/>
              </a:rPr>
              <a:t>Moskvich</a:t>
            </a:r>
            <a:r>
              <a:rPr lang="en-US" sz="2000" dirty="0">
                <a:latin typeface="Agency FB" panose="020B0503020202020204" pitchFamily="34" charset="0"/>
              </a:rPr>
              <a:t>-AZLK, VAZ &amp; ZAZ are the lowest price selling cars</a:t>
            </a:r>
          </a:p>
        </p:txBody>
      </p:sp>
    </p:spTree>
    <p:extLst>
      <p:ext uri="{BB962C8B-B14F-4D97-AF65-F5344CB8AC3E}">
        <p14:creationId xmlns:p14="http://schemas.microsoft.com/office/powerpoint/2010/main" val="38222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1443">
        <p14:reveal dir="r"/>
      </p:transition>
    </mc:Choice>
    <mc:Fallback>
      <p:transition spd="med" advTm="2144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BE9555-8C40-405C-BCD7-0ACF5384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69" y="2207192"/>
            <a:ext cx="4008384" cy="360623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price and year have strong positive correlation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price and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have mild positive correlation</a:t>
            </a:r>
          </a:p>
          <a:p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and mileage have positive correlation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year and mileage have strong negative correlation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price and mileage have negative correlation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year and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also have mild negative correlation.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6F3F1D-B960-4D0B-8BCA-80D34FF3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80" y="1782981"/>
            <a:ext cx="6079291" cy="43618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F912ACD-59CE-4A2C-9066-485AC1B3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4AC7EF5-0BE3-4F78-BA64-0C35BC8E419A}"/>
              </a:ext>
            </a:extLst>
          </p:cNvPr>
          <p:cNvSpPr txBox="1">
            <a:spLocks/>
          </p:cNvSpPr>
          <p:nvPr/>
        </p:nvSpPr>
        <p:spPr>
          <a:xfrm>
            <a:off x="735291" y="346271"/>
            <a:ext cx="10618509" cy="803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Q10. Correlation between various features of car data</a:t>
            </a:r>
          </a:p>
        </p:txBody>
      </p:sp>
      <p:pic>
        <p:nvPicPr>
          <p:cNvPr id="14" name="Picture 13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66DB53EB-9CC6-479C-B5F3-20763C14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3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31612">
        <p14:reveal dir="r"/>
      </p:transition>
    </mc:Choice>
    <mc:Fallback>
      <p:transition spd="med" advTm="3161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BE9555-8C40-405C-BCD7-0ACF5384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68" y="2207192"/>
            <a:ext cx="4927769" cy="3606237"/>
          </a:xfrm>
        </p:spPr>
        <p:txBody>
          <a:bodyPr>
            <a:normAutofit lnSpcReduction="10000"/>
          </a:bodyPr>
          <a:lstStyle/>
          <a:p>
            <a:endParaRPr lang="en-US" sz="2000" dirty="0">
              <a:latin typeface="Agency FB" panose="020B0503020202020204" pitchFamily="34" charset="0"/>
            </a:endParaRPr>
          </a:p>
          <a:p>
            <a:r>
              <a:rPr lang="en-US" sz="3000" dirty="0">
                <a:latin typeface="Agency FB" panose="020B0503020202020204" pitchFamily="34" charset="0"/>
              </a:rPr>
              <a:t>Before 2010 the cars selling price was below 50,000 for almost all brands</a:t>
            </a:r>
          </a:p>
          <a:p>
            <a:endParaRPr lang="en-US" sz="3000" dirty="0">
              <a:latin typeface="Agency FB" panose="020B0503020202020204" pitchFamily="34" charset="0"/>
            </a:endParaRPr>
          </a:p>
          <a:p>
            <a:r>
              <a:rPr lang="en-US" sz="3000" dirty="0">
                <a:latin typeface="Agency FB" panose="020B0503020202020204" pitchFamily="34" charset="0"/>
              </a:rPr>
              <a:t>Post 2010 the price was increased and most of the cars sold in more than the price of 50,000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F912ACD-59CE-4A2C-9066-485AC1B3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4AC7EF5-0BE3-4F78-BA64-0C35BC8E419A}"/>
              </a:ext>
            </a:extLst>
          </p:cNvPr>
          <p:cNvSpPr txBox="1">
            <a:spLocks/>
          </p:cNvSpPr>
          <p:nvPr/>
        </p:nvSpPr>
        <p:spPr>
          <a:xfrm>
            <a:off x="735291" y="346271"/>
            <a:ext cx="10618509" cy="803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Q11. Price v/s Production year</a:t>
            </a:r>
          </a:p>
        </p:txBody>
      </p:sp>
      <p:pic>
        <p:nvPicPr>
          <p:cNvPr id="14" name="Picture 13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66DB53EB-9CC6-479C-B5F3-20763C14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AC14DC-B7F4-4CD1-9F1A-11F9AF86A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41" y="1903037"/>
            <a:ext cx="5852360" cy="40989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622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6265">
        <p14:reveal dir="r"/>
      </p:transition>
    </mc:Choice>
    <mc:Fallback>
      <p:transition spd="med" advTm="2626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BE9555-8C40-405C-BCD7-0ACF5384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42" y="1348035"/>
            <a:ext cx="11579257" cy="43269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Agency FB" panose="020B0503020202020204" pitchFamily="34" charset="0"/>
              </a:rPr>
              <a:t>Conclusion (Observations)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Most of the cars were sold by Volkswagen followed by Mercedes-Benz and BMW.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Sedan cars segment is most popular and most selling segment as compare to others.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We have Bentley &amp; Mercedes-Benz in to 10 highest price selling cars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As per the dataset, Petrol Engine Type segment of cars sold the most</a:t>
            </a:r>
          </a:p>
          <a:p>
            <a:pPr marL="0" indent="0">
              <a:buNone/>
            </a:pPr>
            <a:endParaRPr lang="en-US" sz="200" dirty="0"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Agency FB" panose="020B0503020202020204" pitchFamily="34" charset="0"/>
              </a:rPr>
              <a:t>Actionable Insights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Economy cars from Petrol &amp; Diesel segment had most selling %age as compare to others. That means, economy cars had more demand in the market</a:t>
            </a:r>
          </a:p>
          <a:p>
            <a:r>
              <a:rPr lang="en-US" sz="1800" dirty="0" err="1">
                <a:latin typeface="Agency FB" panose="020B0503020202020204" pitchFamily="34" charset="0"/>
              </a:rPr>
              <a:t>EngV</a:t>
            </a:r>
            <a:r>
              <a:rPr lang="en-US" sz="1800" dirty="0">
                <a:latin typeface="Agency FB" panose="020B0503020202020204" pitchFamily="34" charset="0"/>
              </a:rPr>
              <a:t> 1.51-2.00 cars had most sale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Sedan body type had most sale as compare to other ones</a:t>
            </a:r>
          </a:p>
          <a:p>
            <a:r>
              <a:rPr lang="en-US" sz="1800" dirty="0">
                <a:latin typeface="Agency FB" panose="020B0503020202020204" pitchFamily="34" charset="0"/>
              </a:rPr>
              <a:t>Volkswagen, Mercedes-Benz, BMW, Toyota &amp; VAZ were most popular brands in the market as per their selling %age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F912ACD-59CE-4A2C-9066-485AC1B3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4AC7EF5-0BE3-4F78-BA64-0C35BC8E419A}"/>
              </a:ext>
            </a:extLst>
          </p:cNvPr>
          <p:cNvSpPr txBox="1">
            <a:spLocks/>
          </p:cNvSpPr>
          <p:nvPr/>
        </p:nvSpPr>
        <p:spPr>
          <a:xfrm>
            <a:off x="735291" y="346271"/>
            <a:ext cx="10618509" cy="803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Summarization</a:t>
            </a:r>
          </a:p>
        </p:txBody>
      </p:sp>
      <p:pic>
        <p:nvPicPr>
          <p:cNvPr id="14" name="Picture 13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66DB53EB-9CC6-479C-B5F3-20763C14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46440">
        <p14:reveal dir="r"/>
      </p:transition>
    </mc:Choice>
    <mc:Fallback>
      <p:transition spd="med" advTm="4644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29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The demand for used cars has certainly increased from pre-pandemic times. The used vehicle market is facing supply constraints due to three factors:</a:t>
            </a:r>
          </a:p>
          <a:p>
            <a:pPr lvl="1"/>
            <a:r>
              <a:rPr lang="en-US" sz="2000" dirty="0">
                <a:latin typeface="Agency FB" panose="020B0503020202020204" pitchFamily="34" charset="0"/>
              </a:rPr>
              <a:t>Customers are holding on to their used vehicles and not selling them as they were doing before the pandemic,</a:t>
            </a:r>
          </a:p>
          <a:p>
            <a:pPr lvl="1"/>
            <a:r>
              <a:rPr lang="en-US" sz="2000" dirty="0">
                <a:latin typeface="Agency FB" panose="020B0503020202020204" pitchFamily="34" charset="0"/>
              </a:rPr>
              <a:t>Exchanges have been impacted due to continued challenges in the new car market, and,</a:t>
            </a:r>
          </a:p>
          <a:p>
            <a:pPr lvl="1"/>
            <a:r>
              <a:rPr lang="en-US" sz="2000" dirty="0">
                <a:latin typeface="Agency FB" panose="020B0503020202020204" pitchFamily="34" charset="0"/>
              </a:rPr>
              <a:t>Repossessions have virtually stopped since April due to the ongoing loan moratorium.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Due to supply constraints and unpredictable nature of the lockdown, sales were impacted during the first few months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In this exploratory data analysis, we are trying to analyze the used car sales data to find interesting analysis.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18" name="Picture 17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83A8B34F-39F3-43F8-84C7-B071ACDEE0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9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32007">
        <p14:reveal dir="r"/>
      </p:transition>
    </mc:Choice>
    <mc:Fallback>
      <p:transition spd="med" advTm="3200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F912ACD-59CE-4A2C-9066-485AC1B3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126945-7434-4D2B-AEE6-A0C20713D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659361"/>
            <a:ext cx="11477625" cy="223837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8683D91-DF08-49B7-9A9B-F64AAFCF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06" y="4383193"/>
            <a:ext cx="8051278" cy="1819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214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0644">
        <p14:reveal dir="r"/>
      </p:transition>
    </mc:Choice>
    <mc:Fallback>
      <p:transition spd="med" advTm="1064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66"/>
            <a:ext cx="10618508" cy="47071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In the past few years, prices of new cars have skyrocketed, due to which most people are incapable of buying a new one.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Customers buying a new car always looks for </a:t>
            </a:r>
            <a:r>
              <a:rPr lang="en-US" sz="2000" dirty="0" err="1">
                <a:latin typeface="Agency FB" panose="020B0503020202020204" pitchFamily="34" charset="0"/>
              </a:rPr>
              <a:t>assuerity</a:t>
            </a:r>
            <a:r>
              <a:rPr lang="en-US" sz="2000" dirty="0">
                <a:latin typeface="Agency FB" panose="020B0503020202020204" pitchFamily="34" charset="0"/>
              </a:rPr>
              <a:t> of their money to be worthy.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But due to the increased price of new cars, used car sales are on a global increase (Pal, Arora and </a:t>
            </a:r>
            <a:r>
              <a:rPr lang="en-US" sz="2000" dirty="0" err="1">
                <a:latin typeface="Agency FB" panose="020B0503020202020204" pitchFamily="34" charset="0"/>
              </a:rPr>
              <a:t>Palakurthy</a:t>
            </a:r>
            <a:r>
              <a:rPr lang="en-US" sz="2000" dirty="0">
                <a:latin typeface="Agency FB" panose="020B0503020202020204" pitchFamily="34" charset="0"/>
              </a:rPr>
              <a:t>, 2018).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There is a need for a used car price prediction system to effectively determine the worthiness of the car using a variety of features.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Even though there are websites that offers this service, their prediction method may not be the best.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Besides, different models and systems may contribute on predicting power for a used car’s actual market value.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It is important to know their actual market value while both buying and selling.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Derive a scenario related to the problem statement and heads on to the journey of exploration.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My Car, an Indian company buys and sells secondhand cars.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The company has earned its name because of sincerity in work and quality of services.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But for past few months their sales is down for some reason, and they are unable to figure it out.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9" name="Picture 8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D193CDAB-390D-43C0-994D-F73D3829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41527">
        <p14:reveal dir="r"/>
      </p:transition>
    </mc:Choice>
    <mc:Fallback>
      <p:transition spd="med" advTm="4152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Observations Found in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66"/>
            <a:ext cx="10618508" cy="257669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Have observe there are missing/null values in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and drive columns.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434 null values will be replaced with mean for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column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510 null values will be replaced with mode for drive column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From the sample data and with the help of describe and info functions we can infer that mileage column and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column seem to have outliers with very extreme values of 999 and 99.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There are 87 duplicate rows in the dataset which need to be dropped.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6" name="Picture 5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70391D0C-AA1D-4537-AEF2-A9415B26B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1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5482">
        <p14:reveal dir="r"/>
      </p:transition>
    </mc:Choice>
    <mc:Fallback>
      <p:transition spd="med" advTm="2548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Pandas Profiling Overview &amp; Warning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481"/>
            <a:ext cx="3036215" cy="402131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There are 87 duplicated rows (Action - Remove the duplicates)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1% of missing cells are in the dataset (Action - Replace with default/mean value or discard the records)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5 Categorical variables (car, body, </a:t>
            </a:r>
            <a:r>
              <a:rPr lang="en-US" sz="2000" dirty="0" err="1">
                <a:latin typeface="Agency FB" panose="020B0503020202020204" pitchFamily="34" charset="0"/>
              </a:rPr>
              <a:t>engType</a:t>
            </a:r>
            <a:r>
              <a:rPr lang="en-US" sz="2000" dirty="0">
                <a:latin typeface="Agency FB" panose="020B0503020202020204" pitchFamily="34" charset="0"/>
              </a:rPr>
              <a:t>, model, &amp; drive)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4 numeric variables (price, milage,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 &amp; year) and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1 Boolean (registration) value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20850-B677-42E0-BF8F-B6585B085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52" y="1838325"/>
            <a:ext cx="7731748" cy="40274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1AE10FCE-83F1-46DF-9A35-7E5275B6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6484">
        <p14:reveal dir="r"/>
      </p:transition>
    </mc:Choice>
    <mc:Fallback>
      <p:transition spd="med" advTm="2648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ECFEA-7C0B-4146-9159-4B786DB5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1676401"/>
            <a:ext cx="8077200" cy="430276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231CF-3BF1-4B1E-B6C5-A9D27FF3D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2206"/>
            <a:ext cx="3036215" cy="293706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There are 0 duplicated rows 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0% of missing cells are in the dataset 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5 Categorical variables (car, body, </a:t>
            </a:r>
            <a:r>
              <a:rPr lang="en-US" sz="2000" dirty="0" err="1">
                <a:latin typeface="Agency FB" panose="020B0503020202020204" pitchFamily="34" charset="0"/>
              </a:rPr>
              <a:t>eng</a:t>
            </a:r>
            <a:r>
              <a:rPr lang="en-US" sz="2000" dirty="0">
                <a:latin typeface="Agency FB" panose="020B0503020202020204" pitchFamily="34" charset="0"/>
              </a:rPr>
              <a:t> Type, model, &amp; drive)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5 numeric variables (price, milage, 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dirty="0" err="1">
                <a:latin typeface="Agency FB" panose="020B0503020202020204" pitchFamily="34" charset="0"/>
              </a:rPr>
              <a:t>eng</a:t>
            </a:r>
            <a:r>
              <a:rPr lang="en-US" sz="2000" dirty="0">
                <a:latin typeface="Agency FB" panose="020B0503020202020204" pitchFamily="34" charset="0"/>
              </a:rPr>
              <a:t> Type &amp; year) and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1 Boolean (registration) value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4047F1-4806-497B-991E-9C792EE948A8}"/>
              </a:ext>
            </a:extLst>
          </p:cNvPr>
          <p:cNvSpPr txBox="1">
            <a:spLocks/>
          </p:cNvSpPr>
          <p:nvPr/>
        </p:nvSpPr>
        <p:spPr>
          <a:xfrm>
            <a:off x="735291" y="365125"/>
            <a:ext cx="10618509" cy="803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Pandas Profiling Overview &amp; Warning Report – Post Data Cleaning</a:t>
            </a:r>
          </a:p>
        </p:txBody>
      </p:sp>
      <p:pic>
        <p:nvPicPr>
          <p:cNvPr id="13" name="Picture 12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B74A331D-403E-4858-9340-F5C2EF75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6372">
        <p14:reveal dir="r"/>
      </p:transition>
    </mc:Choice>
    <mc:Fallback>
      <p:transition spd="med" advTm="2637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686"/>
            <a:ext cx="6181725" cy="465894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gency FB" panose="020B0503020202020204" pitchFamily="34" charset="0"/>
              </a:rPr>
              <a:t>Questions Covered</a:t>
            </a:r>
          </a:p>
          <a:p>
            <a:pPr marL="0" indent="0">
              <a:buNone/>
            </a:pPr>
            <a:endParaRPr lang="en-US" sz="1100" b="1" dirty="0">
              <a:latin typeface="Agency FB" panose="020B0503020202020204" pitchFamily="34" charset="0"/>
            </a:endParaRPr>
          </a:p>
          <a:p>
            <a:r>
              <a:rPr lang="en-US" sz="2000" dirty="0">
                <a:latin typeface="Agency FB" panose="020B0503020202020204" pitchFamily="34" charset="0"/>
              </a:rPr>
              <a:t>Top 10 most sold car brands?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Which body segment of cars sold the most ?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Bar chart &amp; Pie Chart of car body segment in terms of %age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Which Engine Type segment of cars sold the most ?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Which Price segment of cars sold the most ?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Distribution of vehicles based on year of registration ?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Which engine volume (</a:t>
            </a:r>
            <a:r>
              <a:rPr lang="en-US" sz="2000" dirty="0" err="1">
                <a:latin typeface="Agency FB" panose="020B0503020202020204" pitchFamily="34" charset="0"/>
              </a:rPr>
              <a:t>engV</a:t>
            </a:r>
            <a:r>
              <a:rPr lang="en-US" sz="2000" dirty="0">
                <a:latin typeface="Agency FB" panose="020B0503020202020204" pitchFamily="34" charset="0"/>
              </a:rPr>
              <a:t>) cars sold the most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Top 10 highest price selling car and their model details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Top 10 lowest price selling car and their model details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Correlation between various features of car data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Price v/s Production year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6" name="Picture 5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1829C549-B369-496B-8B3B-6378B291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31496">
        <p14:reveal dir="r"/>
      </p:transition>
    </mc:Choice>
    <mc:Fallback>
      <p:transition spd="med" advTm="3149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Q1. Top 10 most sold car brands?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Most of the cars were sold by Volkswagen followed by Mercedes-Benz and BMW.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1BBBA-CF58-4CEA-B394-51FA9942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219938"/>
            <a:ext cx="11658600" cy="31518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1A4146EF-80BF-4CBF-A8CD-E099F66CB9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171">
        <p14:reveal dir="r"/>
      </p:transition>
    </mc:Choice>
    <mc:Fallback>
      <p:transition spd="med" advTm="161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BB-9B81-4AF3-B9A2-3C3BD931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365125"/>
            <a:ext cx="10618509" cy="803799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Q2. Which body segment of cars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DA9F-8837-42E8-95BA-839E9CAB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3" y="1552247"/>
            <a:ext cx="10618508" cy="399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gency FB" panose="020B0503020202020204" pitchFamily="34" charset="0"/>
              </a:rPr>
              <a:t>Sedan cars segment is most popular and most selling segment as compare to others.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78A445-2338-49FA-ACCE-1229297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6304381"/>
            <a:ext cx="810973" cy="35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57C36-5ACB-4585-9290-07D14470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2" y="2334671"/>
            <a:ext cx="11579258" cy="35327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A picture containing car, gun, control panel&#10;&#10;Description automatically generated">
            <a:extLst>
              <a:ext uri="{FF2B5EF4-FFF2-40B4-BE49-F238E27FC236}">
                <a16:creationId xmlns:a16="http://schemas.microsoft.com/office/drawing/2014/main" id="{425E94A2-9DBA-4194-903A-314F1574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914"/>
            <a:ext cx="1282045" cy="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9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6472">
        <p14:reveal dir="r"/>
      </p:transition>
    </mc:Choice>
    <mc:Fallback>
      <p:transition spd="med" advTm="16472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1159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Agency FB</vt:lpstr>
      <vt:lpstr>Arial</vt:lpstr>
      <vt:lpstr>Calibri</vt:lpstr>
      <vt:lpstr>Calibri Light</vt:lpstr>
      <vt:lpstr>Wingdings</vt:lpstr>
      <vt:lpstr>Office Theme</vt:lpstr>
      <vt:lpstr>Exploratory Data Analysis on Used Cars</vt:lpstr>
      <vt:lpstr>Introduction</vt:lpstr>
      <vt:lpstr>Problem Statement</vt:lpstr>
      <vt:lpstr>Observations Found in the Dataset</vt:lpstr>
      <vt:lpstr>Pandas Profiling Overview &amp; Warning Report</vt:lpstr>
      <vt:lpstr>PowerPoint Presentation</vt:lpstr>
      <vt:lpstr>Exploratory Data Analysis</vt:lpstr>
      <vt:lpstr>Q1. Top 10 most sold car brands?</vt:lpstr>
      <vt:lpstr>Q2. Which body segment of cars sold the most?</vt:lpstr>
      <vt:lpstr>Q3. Bar chart &amp; Pie Chart of car body segment in terms of %age</vt:lpstr>
      <vt:lpstr>Q4. Which Engine Type segment of cars sold the most?</vt:lpstr>
      <vt:lpstr>Q5. Which Price segment of cars sold the most ?</vt:lpstr>
      <vt:lpstr>Q6. Distribution of vehicles based on year of registration ?</vt:lpstr>
      <vt:lpstr>Q7. Which engine volume (engV) cars sold the most?</vt:lpstr>
      <vt:lpstr>Q8. Top 10 highest price selling car and their model details</vt:lpstr>
      <vt:lpstr>Q9. Top 10 lowest price selling car and their model details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 Dataset Analysis</dc:title>
  <dc:creator>Samir Nagure</dc:creator>
  <cp:lastModifiedBy>Samir Nagure</cp:lastModifiedBy>
  <cp:revision>40</cp:revision>
  <dcterms:created xsi:type="dcterms:W3CDTF">2021-06-12T07:59:56Z</dcterms:created>
  <dcterms:modified xsi:type="dcterms:W3CDTF">2021-06-13T19:38:48Z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1bba39d-4745-4e9d-97db-0c1927b54242_Enabled">
    <vt:lpwstr>true</vt:lpwstr>
  </property>
  <property fmtid="{D5CDD505-2E9C-101B-9397-08002B2CF9AE}" pid="3" name="MSIP_Label_71bba39d-4745-4e9d-97db-0c1927b54242_SetDate">
    <vt:lpwstr>2021-06-13T19:38:48Z</vt:lpwstr>
  </property>
  <property fmtid="{D5CDD505-2E9C-101B-9397-08002B2CF9AE}" pid="4" name="MSIP_Label_71bba39d-4745-4e9d-97db-0c1927b54242_Method">
    <vt:lpwstr>Privileged</vt:lpwstr>
  </property>
  <property fmtid="{D5CDD505-2E9C-101B-9397-08002B2CF9AE}" pid="5" name="MSIP_Label_71bba39d-4745-4e9d-97db-0c1927b54242_Name">
    <vt:lpwstr>Internal</vt:lpwstr>
  </property>
  <property fmtid="{D5CDD505-2E9C-101B-9397-08002B2CF9AE}" pid="6" name="MSIP_Label_71bba39d-4745-4e9d-97db-0c1927b54242_SiteId">
    <vt:lpwstr>05d75c05-fa1a-42e7-9cf1-eb416c396f2d</vt:lpwstr>
  </property>
  <property fmtid="{D5CDD505-2E9C-101B-9397-08002B2CF9AE}" pid="7" name="MSIP_Label_71bba39d-4745-4e9d-97db-0c1927b54242_ActionId">
    <vt:lpwstr>03e8dae0-8086-41ee-9ee1-3dfdd89e40e8</vt:lpwstr>
  </property>
  <property fmtid="{D5CDD505-2E9C-101B-9397-08002B2CF9AE}" pid="8" name="MSIP_Label_71bba39d-4745-4e9d-97db-0c1927b54242_ContentBits">
    <vt:lpwstr>2</vt:lpwstr>
  </property>
</Properties>
</file>